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4" r:id="rId6"/>
    <p:sldId id="265" r:id="rId7"/>
    <p:sldId id="272" r:id="rId8"/>
    <p:sldId id="262" r:id="rId9"/>
    <p:sldId id="266" r:id="rId10"/>
    <p:sldId id="267" r:id="rId11"/>
    <p:sldId id="263" r:id="rId12"/>
    <p:sldId id="268" r:id="rId13"/>
    <p:sldId id="284" r:id="rId14"/>
    <p:sldId id="269" r:id="rId15"/>
    <p:sldId id="282" r:id="rId16"/>
    <p:sldId id="270" r:id="rId17"/>
    <p:sldId id="271" r:id="rId18"/>
    <p:sldId id="277" r:id="rId19"/>
    <p:sldId id="278" r:id="rId20"/>
    <p:sldId id="274" r:id="rId21"/>
    <p:sldId id="275" r:id="rId22"/>
    <p:sldId id="276" r:id="rId23"/>
    <p:sldId id="279" r:id="rId24"/>
    <p:sldId id="280" r:id="rId25"/>
    <p:sldId id="287" r:id="rId26"/>
    <p:sldId id="281" r:id="rId27"/>
    <p:sldId id="283" r:id="rId28"/>
    <p:sldId id="273" r:id="rId29"/>
    <p:sldId id="285" r:id="rId30"/>
    <p:sldId id="286"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84" y="1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02B6AAB-58D6-4B96-9861-37016F7E2088}" type="datetimeFigureOut">
              <a:rPr lang="pl-PL" smtClean="0"/>
              <a:t>2021-11-14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2551646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02B6AAB-58D6-4B96-9861-37016F7E2088}" type="datetimeFigureOut">
              <a:rPr lang="pl-PL" smtClean="0"/>
              <a:t>2021-11-14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244310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02B6AAB-58D6-4B96-9861-37016F7E2088}" type="datetimeFigureOut">
              <a:rPr lang="pl-PL" smtClean="0"/>
              <a:t>2021-11-14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21695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02B6AAB-58D6-4B96-9861-37016F7E2088}" type="datetimeFigureOut">
              <a:rPr lang="pl-PL" smtClean="0"/>
              <a:t>2021-11-14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200488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02B6AAB-58D6-4B96-9861-37016F7E2088}" type="datetimeFigureOut">
              <a:rPr lang="pl-PL" smtClean="0"/>
              <a:t>2021-11-14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338965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02B6AAB-58D6-4B96-9861-37016F7E2088}" type="datetimeFigureOut">
              <a:rPr lang="pl-PL" smtClean="0"/>
              <a:t>2021-11-14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172802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02B6AAB-58D6-4B96-9861-37016F7E2088}" type="datetimeFigureOut">
              <a:rPr lang="pl-PL" smtClean="0"/>
              <a:t>2021-11-14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245621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02B6AAB-58D6-4B96-9861-37016F7E2088}" type="datetimeFigureOut">
              <a:rPr lang="pl-PL" smtClean="0"/>
              <a:t>2021-11-14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24071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02B6AAB-58D6-4B96-9861-37016F7E2088}" type="datetimeFigureOut">
              <a:rPr lang="pl-PL" smtClean="0"/>
              <a:t>2021-11-14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56078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02B6AAB-58D6-4B96-9861-37016F7E2088}" type="datetimeFigureOut">
              <a:rPr lang="pl-PL" smtClean="0"/>
              <a:t>2021-11-14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310912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02B6AAB-58D6-4B96-9861-37016F7E2088}" type="datetimeFigureOut">
              <a:rPr lang="pl-PL" smtClean="0"/>
              <a:t>2021-11-14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93F2F9-1DB3-4975-9455-CA4A512E23D8}" type="slidenum">
              <a:rPr lang="pl-PL" smtClean="0"/>
              <a:t>‹#›</a:t>
            </a:fld>
            <a:endParaRPr lang="pl-PL"/>
          </a:p>
        </p:txBody>
      </p:sp>
    </p:spTree>
    <p:extLst>
      <p:ext uri="{BB962C8B-B14F-4D97-AF65-F5344CB8AC3E}">
        <p14:creationId xmlns:p14="http://schemas.microsoft.com/office/powerpoint/2010/main" val="309191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B6AAB-58D6-4B96-9861-37016F7E2088}" type="datetimeFigureOut">
              <a:rPr lang="pl-PL" smtClean="0"/>
              <a:t>2021-11-14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3F2F9-1DB3-4975-9455-CA4A512E23D8}" type="slidenum">
              <a:rPr lang="pl-PL" smtClean="0"/>
              <a:t>‹#›</a:t>
            </a:fld>
            <a:endParaRPr lang="pl-PL"/>
          </a:p>
        </p:txBody>
      </p:sp>
    </p:spTree>
    <p:extLst>
      <p:ext uri="{BB962C8B-B14F-4D97-AF65-F5344CB8AC3E}">
        <p14:creationId xmlns:p14="http://schemas.microsoft.com/office/powerpoint/2010/main" val="69535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Równoważność płci</a:t>
            </a:r>
            <a:endParaRPr lang="pl-PL" dirty="0"/>
          </a:p>
        </p:txBody>
      </p:sp>
      <p:sp>
        <p:nvSpPr>
          <p:cNvPr id="3" name="Podtytuł 2"/>
          <p:cNvSpPr>
            <a:spLocks noGrp="1"/>
          </p:cNvSpPr>
          <p:nvPr>
            <p:ph type="subTitle" idx="1"/>
          </p:nvPr>
        </p:nvSpPr>
        <p:spPr/>
        <p:txBody>
          <a:bodyPr/>
          <a:lstStyle/>
          <a:p>
            <a:r>
              <a:rPr lang="pl-PL" dirty="0" smtClean="0"/>
              <a:t>Jacek Rudnicki 2020</a:t>
            </a:r>
            <a:endParaRPr lang="pl-PL" dirty="0"/>
          </a:p>
        </p:txBody>
      </p:sp>
    </p:spTree>
    <p:extLst>
      <p:ext uri="{BB962C8B-B14F-4D97-AF65-F5344CB8AC3E}">
        <p14:creationId xmlns:p14="http://schemas.microsoft.com/office/powerpoint/2010/main" val="3156021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Estrogeny</a:t>
            </a:r>
            <a:endParaRPr lang="pl-PL" dirty="0"/>
          </a:p>
        </p:txBody>
      </p:sp>
      <p:sp>
        <p:nvSpPr>
          <p:cNvPr id="3" name="Symbol zastępczy zawartości 2"/>
          <p:cNvSpPr>
            <a:spLocks noGrp="1"/>
          </p:cNvSpPr>
          <p:nvPr>
            <p:ph idx="1"/>
          </p:nvPr>
        </p:nvSpPr>
        <p:spPr/>
        <p:txBody>
          <a:bodyPr/>
          <a:lstStyle/>
          <a:p>
            <a:pPr marL="0" indent="0">
              <a:buNone/>
            </a:pPr>
            <a:r>
              <a:rPr lang="pl-PL" dirty="0"/>
              <a:t>G</a:t>
            </a:r>
            <a:r>
              <a:rPr lang="pl-PL" dirty="0" smtClean="0"/>
              <a:t>rupa hormonów płciowych, do których zalicza się trzy główne postacie estrogenu naturalnie występujące u kobiet estron, estradiol i estriol, oraz estrogen wytwarzany tylko w czasie ciąży </a:t>
            </a:r>
            <a:r>
              <a:rPr lang="pl-PL" dirty="0" err="1" smtClean="0"/>
              <a:t>estetrol</a:t>
            </a:r>
            <a:r>
              <a:rPr lang="pl-PL" dirty="0" smtClean="0"/>
              <a:t>. </a:t>
            </a:r>
          </a:p>
          <a:p>
            <a:pPr marL="0" indent="0">
              <a:buNone/>
            </a:pPr>
            <a:r>
              <a:rPr lang="pl-PL" dirty="0" smtClean="0"/>
              <a:t>Estrogeny nazywane są hormonami żeńskimi i najważniejszą rolę odgrywają w organizmie kobiet, ale są też niezbędne dla mężczyzn, ich niedobór w jądrach może powodować bezpłodność.</a:t>
            </a:r>
            <a:endParaRPr lang="pl-PL" dirty="0"/>
          </a:p>
        </p:txBody>
      </p:sp>
    </p:spTree>
    <p:extLst>
      <p:ext uri="{BB962C8B-B14F-4D97-AF65-F5344CB8AC3E}">
        <p14:creationId xmlns:p14="http://schemas.microsoft.com/office/powerpoint/2010/main" val="1078373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Otoczenie</a:t>
            </a:r>
            <a:endParaRPr lang="pl-PL" dirty="0"/>
          </a:p>
        </p:txBody>
      </p:sp>
      <p:sp>
        <p:nvSpPr>
          <p:cNvPr id="3" name="Symbol zastępczy zawartości 2"/>
          <p:cNvSpPr>
            <a:spLocks noGrp="1"/>
          </p:cNvSpPr>
          <p:nvPr>
            <p:ph idx="1"/>
          </p:nvPr>
        </p:nvSpPr>
        <p:spPr/>
        <p:txBody>
          <a:bodyPr/>
          <a:lstStyle/>
          <a:p>
            <a:endParaRPr lang="pl-PL" dirty="0"/>
          </a:p>
        </p:txBody>
      </p:sp>
    </p:spTree>
    <p:extLst>
      <p:ext uri="{BB962C8B-B14F-4D97-AF65-F5344CB8AC3E}">
        <p14:creationId xmlns:p14="http://schemas.microsoft.com/office/powerpoint/2010/main" val="294239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Zaburzenia rozwoju płci (ZRP)</a:t>
            </a:r>
            <a:endParaRPr lang="pl-PL" dirty="0"/>
          </a:p>
        </p:txBody>
      </p:sp>
      <p:sp>
        <p:nvSpPr>
          <p:cNvPr id="3" name="Symbol zastępczy zawartości 2"/>
          <p:cNvSpPr>
            <a:spLocks noGrp="1"/>
          </p:cNvSpPr>
          <p:nvPr>
            <p:ph idx="1"/>
          </p:nvPr>
        </p:nvSpPr>
        <p:spPr/>
        <p:txBody>
          <a:bodyPr/>
          <a:lstStyle/>
          <a:p>
            <a:pPr marL="0" indent="0">
              <a:buNone/>
            </a:pPr>
            <a:r>
              <a:rPr lang="pl-PL" dirty="0" smtClean="0"/>
              <a:t>Określenie zaburzenia rozwoju płci (ZRP) jako termin medyczny pojawiło się stosunkowo niedawno. Wystąpienie zaburzeń w różnicowaniu płciowym, skutkujące nieprawidłowościami w budowie zewnętrznych i/lub wewnętrznych narządów płciowych, dotąd określano terminami obojnactwo, interseksualizm, czy hermafrodytyzm, które pacjenci i ich rodziny uznawali za stygmatyzujące i wywołujące cierpienie psychiczne. Stąd zrodził się pomysł wprowadzenia bardziej neutralnej terminologii.</a:t>
            </a:r>
            <a:endParaRPr lang="pl-PL" dirty="0"/>
          </a:p>
        </p:txBody>
      </p:sp>
    </p:spTree>
    <p:extLst>
      <p:ext uri="{BB962C8B-B14F-4D97-AF65-F5344CB8AC3E}">
        <p14:creationId xmlns:p14="http://schemas.microsoft.com/office/powerpoint/2010/main" val="21235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smtClean="0"/>
              <a:t>Zaburzenia rozwoju/różnicowania płci </a:t>
            </a:r>
            <a:br>
              <a:rPr lang="pl-PL" sz="4000" dirty="0" smtClean="0"/>
            </a:br>
            <a:r>
              <a:rPr lang="pl-PL" sz="4000" dirty="0" smtClean="0"/>
              <a:t>vs </a:t>
            </a:r>
            <a:br>
              <a:rPr lang="pl-PL" sz="4000" dirty="0" smtClean="0"/>
            </a:br>
            <a:r>
              <a:rPr lang="pl-PL" sz="4000" dirty="0" err="1" smtClean="0"/>
              <a:t>Gender</a:t>
            </a:r>
            <a:r>
              <a:rPr lang="pl-PL" sz="4000" dirty="0" smtClean="0"/>
              <a:t> </a:t>
            </a:r>
            <a:r>
              <a:rPr lang="pl-PL" sz="4000" dirty="0" err="1" smtClean="0"/>
              <a:t>sexual</a:t>
            </a:r>
            <a:r>
              <a:rPr lang="pl-PL" sz="4000" dirty="0" smtClean="0"/>
              <a:t> </a:t>
            </a:r>
            <a:r>
              <a:rPr lang="pl-PL" sz="4000" dirty="0" err="1" smtClean="0"/>
              <a:t>identity</a:t>
            </a:r>
            <a:endParaRPr lang="pl-PL" sz="4000" dirty="0"/>
          </a:p>
        </p:txBody>
      </p:sp>
      <p:sp>
        <p:nvSpPr>
          <p:cNvPr id="3" name="Symbol zastępczy zawartości 2"/>
          <p:cNvSpPr>
            <a:spLocks noGrp="1"/>
          </p:cNvSpPr>
          <p:nvPr>
            <p:ph idx="1"/>
          </p:nvPr>
        </p:nvSpPr>
        <p:spPr/>
        <p:txBody>
          <a:bodyPr/>
          <a:lstStyle/>
          <a:p>
            <a:r>
              <a:rPr lang="pl-PL" dirty="0" smtClean="0"/>
              <a:t>Określenie ZRP jest opresyjne, nie dość, że zaburzenia płci, to jeszcze rozwoju, przeciwstawiania sobie pojęć.</a:t>
            </a:r>
          </a:p>
          <a:p>
            <a:r>
              <a:rPr lang="pl-PL" dirty="0" smtClean="0"/>
              <a:t>Angielskie identyfikacja, ujawnienie, równości płci, seksualności jest w pełni opisem zjawiska, nawet nie problemów, te są indywidualne i wynikają z wielu okoliczności i uwarunkowań.</a:t>
            </a:r>
          </a:p>
          <a:p>
            <a:r>
              <a:rPr lang="pl-PL" dirty="0" smtClean="0"/>
              <a:t>Co najmniej 5 milionów ludzi w Europie ma indywidualny wzorzec płci i seksualności.</a:t>
            </a:r>
          </a:p>
        </p:txBody>
      </p:sp>
    </p:spTree>
    <p:extLst>
      <p:ext uri="{BB962C8B-B14F-4D97-AF65-F5344CB8AC3E}">
        <p14:creationId xmlns:p14="http://schemas.microsoft.com/office/powerpoint/2010/main" val="2067103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Epidemiologia i rodzaje ZRP</a:t>
            </a:r>
            <a:endParaRPr lang="pl-PL" dirty="0"/>
          </a:p>
        </p:txBody>
      </p:sp>
      <p:sp>
        <p:nvSpPr>
          <p:cNvPr id="3" name="Symbol zastępczy zawartości 2"/>
          <p:cNvSpPr>
            <a:spLocks noGrp="1"/>
          </p:cNvSpPr>
          <p:nvPr>
            <p:ph idx="1"/>
          </p:nvPr>
        </p:nvSpPr>
        <p:spPr>
          <a:xfrm>
            <a:off x="838200" y="1812746"/>
            <a:ext cx="10515600" cy="4351338"/>
          </a:xfrm>
        </p:spPr>
        <p:txBody>
          <a:bodyPr>
            <a:normAutofit/>
          </a:bodyPr>
          <a:lstStyle/>
          <a:p>
            <a:pPr>
              <a:buClr>
                <a:schemeClr val="accent1"/>
              </a:buClr>
              <a:buSzPct val="150000"/>
            </a:pPr>
            <a:r>
              <a:rPr lang="pl-PL" dirty="0" smtClean="0"/>
              <a:t>Zaburzenia wrodzone rozwoju płci (ZWRP) ang. </a:t>
            </a:r>
            <a:r>
              <a:rPr lang="pl-PL" dirty="0" err="1" smtClean="0"/>
              <a:t>Gender</a:t>
            </a:r>
            <a:r>
              <a:rPr lang="pl-PL" dirty="0" smtClean="0"/>
              <a:t> </a:t>
            </a:r>
            <a:r>
              <a:rPr lang="pl-PL" dirty="0" err="1" smtClean="0"/>
              <a:t>inborn</a:t>
            </a:r>
            <a:r>
              <a:rPr lang="pl-PL" dirty="0" smtClean="0"/>
              <a:t> </a:t>
            </a:r>
            <a:r>
              <a:rPr lang="pl-PL" dirty="0" err="1" smtClean="0"/>
              <a:t>indentity</a:t>
            </a:r>
            <a:r>
              <a:rPr lang="pl-PL" dirty="0" smtClean="0"/>
              <a:t> </a:t>
            </a:r>
            <a:r>
              <a:rPr lang="pl-PL" dirty="0" err="1" smtClean="0"/>
              <a:t>disorders</a:t>
            </a:r>
            <a:r>
              <a:rPr lang="pl-PL" dirty="0" smtClean="0"/>
              <a:t> są rzadkie. </a:t>
            </a:r>
          </a:p>
          <a:p>
            <a:pPr>
              <a:buClr>
                <a:schemeClr val="accent1"/>
              </a:buClr>
              <a:buSzPct val="150000"/>
            </a:pPr>
            <a:r>
              <a:rPr lang="pl-PL" dirty="0" smtClean="0"/>
              <a:t>W Europie, w latach 2006−2010 częstość ich występowania wynosiła 0,57/10 tys. noworodków/rok. </a:t>
            </a:r>
          </a:p>
          <a:p>
            <a:pPr>
              <a:buClr>
                <a:schemeClr val="accent1"/>
              </a:buClr>
              <a:buSzPct val="150000"/>
            </a:pPr>
            <a:r>
              <a:rPr lang="pl-PL" dirty="0" smtClean="0"/>
              <a:t>Polegają one na powstaniu niezgodności między płcią; </a:t>
            </a:r>
          </a:p>
          <a:p>
            <a:pPr lvl="1">
              <a:buClr>
                <a:schemeClr val="accent1"/>
              </a:buClr>
              <a:buSzPct val="150000"/>
            </a:pPr>
            <a:r>
              <a:rPr lang="pl-PL" dirty="0" smtClean="0"/>
              <a:t>genetyczną, </a:t>
            </a:r>
          </a:p>
          <a:p>
            <a:pPr lvl="1">
              <a:buClr>
                <a:schemeClr val="accent1"/>
              </a:buClr>
              <a:buSzPct val="150000"/>
            </a:pPr>
            <a:r>
              <a:rPr lang="pl-PL" dirty="0" err="1" smtClean="0"/>
              <a:t>gonadalną</a:t>
            </a:r>
            <a:r>
              <a:rPr lang="pl-PL" dirty="0" smtClean="0"/>
              <a:t>, </a:t>
            </a:r>
          </a:p>
          <a:p>
            <a:pPr lvl="1">
              <a:buClr>
                <a:schemeClr val="accent1"/>
              </a:buClr>
              <a:buSzPct val="150000"/>
            </a:pPr>
            <a:r>
              <a:rPr lang="pl-PL" dirty="0" smtClean="0"/>
              <a:t>genitalną, </a:t>
            </a:r>
          </a:p>
          <a:p>
            <a:pPr lvl="1">
              <a:buClr>
                <a:schemeClr val="accent1"/>
              </a:buClr>
              <a:buSzPct val="150000"/>
            </a:pPr>
            <a:r>
              <a:rPr lang="pl-PL" dirty="0" smtClean="0"/>
              <a:t>fenotypową (somatyczną)</a:t>
            </a:r>
          </a:p>
          <a:p>
            <a:pPr lvl="1">
              <a:buClr>
                <a:schemeClr val="accent1"/>
              </a:buClr>
              <a:buSzPct val="150000"/>
            </a:pPr>
            <a:r>
              <a:rPr lang="pl-PL" dirty="0" smtClean="0"/>
              <a:t>i psychiczną.</a:t>
            </a:r>
            <a:endParaRPr lang="pl-PL" dirty="0"/>
          </a:p>
        </p:txBody>
      </p:sp>
    </p:spTree>
    <p:extLst>
      <p:ext uri="{BB962C8B-B14F-4D97-AF65-F5344CB8AC3E}">
        <p14:creationId xmlns:p14="http://schemas.microsoft.com/office/powerpoint/2010/main" val="335685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Epidemiologia</a:t>
            </a:r>
            <a:endParaRPr lang="pl-PL" dirty="0"/>
          </a:p>
        </p:txBody>
      </p:sp>
      <p:sp>
        <p:nvSpPr>
          <p:cNvPr id="3" name="Symbol zastępczy tekstu 2"/>
          <p:cNvSpPr>
            <a:spLocks noGrp="1"/>
          </p:cNvSpPr>
          <p:nvPr>
            <p:ph type="body" idx="1"/>
          </p:nvPr>
        </p:nvSpPr>
        <p:spPr/>
        <p:txBody>
          <a:bodyPr/>
          <a:lstStyle/>
          <a:p>
            <a:r>
              <a:rPr lang="en-US" dirty="0" smtClean="0">
                <a:solidFill>
                  <a:schemeClr val="bg2">
                    <a:lumMod val="25000"/>
                  </a:schemeClr>
                </a:solidFill>
              </a:rPr>
              <a:t>Recent studies suggest that the prevalence of a self-reported transgender identity in children, adolescents and adults ranges from 0.5 to 1.3%, markedly higher than prevalence rates based on clinic-referred samples of adults.</a:t>
            </a:r>
            <a:r>
              <a:rPr lang="pl-PL" dirty="0" smtClean="0">
                <a:solidFill>
                  <a:schemeClr val="bg2">
                    <a:lumMod val="25000"/>
                  </a:schemeClr>
                </a:solidFill>
              </a:rPr>
              <a:t> Tj. 4 940 000 w EU.</a:t>
            </a:r>
            <a:endParaRPr lang="pl-PL" dirty="0">
              <a:solidFill>
                <a:schemeClr val="bg2">
                  <a:lumMod val="25000"/>
                </a:schemeClr>
              </a:solidFill>
            </a:endParaRPr>
          </a:p>
        </p:txBody>
      </p:sp>
    </p:spTree>
    <p:extLst>
      <p:ext uri="{BB962C8B-B14F-4D97-AF65-F5344CB8AC3E}">
        <p14:creationId xmlns:p14="http://schemas.microsoft.com/office/powerpoint/2010/main" val="1598226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a:t>
            </a:r>
            <a:r>
              <a:rPr lang="pl-PL" dirty="0" smtClean="0"/>
              <a:t>spekty somatyczne i psychologiczne</a:t>
            </a:r>
            <a:endParaRPr lang="pl-PL" dirty="0"/>
          </a:p>
        </p:txBody>
      </p:sp>
      <p:sp>
        <p:nvSpPr>
          <p:cNvPr id="3" name="Symbol zastępczy zawartości 2"/>
          <p:cNvSpPr>
            <a:spLocks noGrp="1"/>
          </p:cNvSpPr>
          <p:nvPr>
            <p:ph idx="1"/>
          </p:nvPr>
        </p:nvSpPr>
        <p:spPr/>
        <p:txBody>
          <a:bodyPr/>
          <a:lstStyle/>
          <a:p>
            <a:pPr>
              <a:buClr>
                <a:schemeClr val="accent6">
                  <a:lumMod val="60000"/>
                  <a:lumOff val="40000"/>
                </a:schemeClr>
              </a:buClr>
              <a:buSzPct val="150000"/>
            </a:pPr>
            <a:r>
              <a:rPr lang="pl-PL" dirty="0" smtClean="0"/>
              <a:t>Transseksualność jest wielowymiarowa, ewaluuje wraz z pogłębianiem wiedzy. To niezgodność lub poszukiwanie jedności płci psychicznej z płcią biologiczną, w tym fizycznych aspektów płci.</a:t>
            </a:r>
          </a:p>
          <a:p>
            <a:pPr>
              <a:buClr>
                <a:schemeClr val="accent6">
                  <a:lumMod val="60000"/>
                  <a:lumOff val="40000"/>
                </a:schemeClr>
              </a:buClr>
              <a:buSzPct val="150000"/>
            </a:pPr>
            <a:r>
              <a:rPr lang="pl-PL" dirty="0" smtClean="0"/>
              <a:t>Równie interesujące są filozoficzne, psychologiczne, estetyczne, eksploracyjne mentalnie, naukowo aspekty transseksualności.</a:t>
            </a:r>
            <a:endParaRPr lang="pl-PL" dirty="0"/>
          </a:p>
        </p:txBody>
      </p:sp>
    </p:spTree>
    <p:extLst>
      <p:ext uri="{BB962C8B-B14F-4D97-AF65-F5344CB8AC3E}">
        <p14:creationId xmlns:p14="http://schemas.microsoft.com/office/powerpoint/2010/main" val="1311411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Filozofia </a:t>
            </a:r>
            <a:r>
              <a:rPr lang="pl-PL" dirty="0" err="1" smtClean="0"/>
              <a:t>exterytorialna</a:t>
            </a:r>
            <a:endParaRPr lang="pl-PL" dirty="0"/>
          </a:p>
        </p:txBody>
      </p:sp>
      <p:sp>
        <p:nvSpPr>
          <p:cNvPr id="3" name="Symbol zastępczy zawartości 2"/>
          <p:cNvSpPr>
            <a:spLocks noGrp="1"/>
          </p:cNvSpPr>
          <p:nvPr>
            <p:ph idx="1"/>
          </p:nvPr>
        </p:nvSpPr>
        <p:spPr/>
        <p:txBody>
          <a:bodyPr/>
          <a:lstStyle/>
          <a:p>
            <a:pPr>
              <a:buClr>
                <a:schemeClr val="bg1">
                  <a:lumMod val="75000"/>
                </a:schemeClr>
              </a:buClr>
              <a:buSzPct val="150000"/>
            </a:pPr>
            <a:r>
              <a:rPr lang="pl-PL" dirty="0" smtClean="0"/>
              <a:t>Bycie człowiekiem, osobą, płcią, seksualnością jest równoważne wobec filozofii.</a:t>
            </a:r>
          </a:p>
          <a:p>
            <a:pPr>
              <a:buClr>
                <a:schemeClr val="bg1">
                  <a:lumMod val="75000"/>
                </a:schemeClr>
              </a:buClr>
              <a:buSzPct val="150000"/>
            </a:pPr>
            <a:r>
              <a:rPr lang="pl-PL" dirty="0" smtClean="0"/>
              <a:t>Kryterium myślenia filozoficznego powinno wyłącznie dotyczyć dobra i zła. </a:t>
            </a:r>
          </a:p>
          <a:p>
            <a:pPr>
              <a:buClr>
                <a:schemeClr val="bg1">
                  <a:lumMod val="75000"/>
                </a:schemeClr>
              </a:buClr>
              <a:buSzPct val="150000"/>
            </a:pPr>
            <a:r>
              <a:rPr lang="pl-PL" dirty="0" smtClean="0"/>
              <a:t>Filozofia dobra i zła to odrębny problem, wykraczający poza bycie, w obszar istnienia.</a:t>
            </a:r>
          </a:p>
          <a:p>
            <a:pPr>
              <a:buClr>
                <a:schemeClr val="bg1">
                  <a:lumMod val="75000"/>
                </a:schemeClr>
              </a:buClr>
              <a:buSzPct val="150000"/>
            </a:pPr>
            <a:r>
              <a:rPr lang="pl-PL" dirty="0" smtClean="0"/>
              <a:t>Materia, grawitacja, przestrzeń i czas (niematerialny) są jednością, tajemnicą jest dusza … również niematerialna, chociaż jak czas filozoficzna</a:t>
            </a:r>
            <a:endParaRPr lang="pl-PL" dirty="0"/>
          </a:p>
        </p:txBody>
      </p:sp>
    </p:spTree>
    <p:extLst>
      <p:ext uri="{BB962C8B-B14F-4D97-AF65-F5344CB8AC3E}">
        <p14:creationId xmlns:p14="http://schemas.microsoft.com/office/powerpoint/2010/main" val="867664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Płeć w teorii względności</a:t>
            </a:r>
            <a:endParaRPr lang="pl-PL" dirty="0"/>
          </a:p>
        </p:txBody>
      </p:sp>
      <p:sp>
        <p:nvSpPr>
          <p:cNvPr id="3" name="Symbol zastępczy zawartości 2"/>
          <p:cNvSpPr>
            <a:spLocks noGrp="1"/>
          </p:cNvSpPr>
          <p:nvPr>
            <p:ph idx="1"/>
          </p:nvPr>
        </p:nvSpPr>
        <p:spPr/>
        <p:txBody>
          <a:bodyPr/>
          <a:lstStyle/>
          <a:p>
            <a:pPr marL="0" indent="0">
              <a:buNone/>
            </a:pPr>
            <a:r>
              <a:rPr lang="pl-PL" dirty="0" smtClean="0"/>
              <a:t>Na ile płeć nam jest dana, a na ile wynika z wszelkich okoliczności?</a:t>
            </a:r>
          </a:p>
          <a:p>
            <a:pPr marL="0" indent="0">
              <a:buNone/>
            </a:pPr>
            <a:r>
              <a:rPr lang="pl-PL" dirty="0" smtClean="0"/>
              <a:t>To przemyślenie wydobyło się w moich myślach pod wpływem równania Einsteina, które tak skomentował John WHEELER „materia mówi czasoprzestrzeni, jak się ma zakrzywiać, a zakrzywiona przestrzeń mówi materii, jak się ma poruszać”.</a:t>
            </a:r>
          </a:p>
          <a:p>
            <a:pPr marL="0" indent="0">
              <a:buNone/>
            </a:pPr>
            <a:endParaRPr lang="pl-PL" dirty="0"/>
          </a:p>
        </p:txBody>
      </p:sp>
    </p:spTree>
    <p:extLst>
      <p:ext uri="{BB962C8B-B14F-4D97-AF65-F5344CB8AC3E}">
        <p14:creationId xmlns:p14="http://schemas.microsoft.com/office/powerpoint/2010/main" val="1360797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Tajemnicza nieoznaczoność kwantów </a:t>
            </a:r>
            <a:endParaRPr lang="pl-PL" dirty="0"/>
          </a:p>
        </p:txBody>
      </p:sp>
      <p:sp>
        <p:nvSpPr>
          <p:cNvPr id="3" name="Symbol zastępczy zawartości 2"/>
          <p:cNvSpPr>
            <a:spLocks noGrp="1"/>
          </p:cNvSpPr>
          <p:nvPr>
            <p:ph idx="1"/>
          </p:nvPr>
        </p:nvSpPr>
        <p:spPr/>
        <p:txBody>
          <a:bodyPr/>
          <a:lstStyle/>
          <a:p>
            <a:pPr marL="0" indent="0">
              <a:buNone/>
            </a:pPr>
            <a:r>
              <a:rPr lang="pl-PL" dirty="0" smtClean="0"/>
              <a:t>Mimo niebywałych sukcesów, jakie odnosi ogólna teoria względności, fizycy są zgodni, że na podstawowym poziomie jest ona dalej niekompletna. Całkowicie pomija bowiem kwantową fizykę, która dominuje wszystkie atomowe i subatomowe zjawiska. Świat ogólnej teorii względności jest klasyczny, naznaczony ciągłością, geometryczną precyzją i pełną przewidywalnością, podczas gdy świat kwantowy jest dyskretny, probabilistyczny, pełen nieoznaczoności. Ponieważ materia zaginająca czasoprzestrzeń niezaprzeczalnie wykazuje kwantowe własności, konsystencja teorii wymaga tego samego zachowania od krzywizny czasoprzestrzeni. Płynie stąd sugestia, że kontinuum czasoprzestrzeni jest jedynie przybliżeniem rzeczywistości.</a:t>
            </a:r>
            <a:endParaRPr lang="pl-PL" dirty="0"/>
          </a:p>
        </p:txBody>
      </p:sp>
    </p:spTree>
    <p:extLst>
      <p:ext uri="{BB962C8B-B14F-4D97-AF65-F5344CB8AC3E}">
        <p14:creationId xmlns:p14="http://schemas.microsoft.com/office/powerpoint/2010/main" val="185366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rotWithShape="1">
          <a:blip r:embed="rId2">
            <a:extLst>
              <a:ext uri="{28A0092B-C50C-407E-A947-70E740481C1C}">
                <a14:useLocalDpi xmlns:a14="http://schemas.microsoft.com/office/drawing/2010/main" val="0"/>
              </a:ext>
            </a:extLst>
          </a:blip>
          <a:srcRect t="11267"/>
          <a:stretch/>
        </p:blipFill>
        <p:spPr>
          <a:xfrm>
            <a:off x="276686" y="0"/>
            <a:ext cx="11604891" cy="6858000"/>
          </a:xfrm>
          <a:prstGeom prst="rect">
            <a:avLst/>
          </a:prstGeom>
        </p:spPr>
      </p:pic>
    </p:spTree>
    <p:extLst>
      <p:ext uri="{BB962C8B-B14F-4D97-AF65-F5344CB8AC3E}">
        <p14:creationId xmlns:p14="http://schemas.microsoft.com/office/powerpoint/2010/main" val="473506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Zespół </a:t>
            </a:r>
            <a:r>
              <a:rPr lang="pl-PL" dirty="0" err="1" smtClean="0"/>
              <a:t>Klinefeltera</a:t>
            </a:r>
            <a:endParaRPr lang="pl-PL" dirty="0"/>
          </a:p>
        </p:txBody>
      </p:sp>
      <p:sp>
        <p:nvSpPr>
          <p:cNvPr id="3" name="Symbol zastępczy tekstu 2"/>
          <p:cNvSpPr>
            <a:spLocks noGrp="1"/>
          </p:cNvSpPr>
          <p:nvPr>
            <p:ph type="body" idx="1"/>
          </p:nvPr>
        </p:nvSpPr>
        <p:spPr/>
        <p:txBody>
          <a:bodyPr/>
          <a:lstStyle/>
          <a:p>
            <a:r>
              <a:rPr lang="pl-PL" dirty="0" smtClean="0"/>
              <a:t>Zespół </a:t>
            </a:r>
            <a:r>
              <a:rPr lang="pl-PL" dirty="0" err="1" smtClean="0"/>
              <a:t>Klinefeltera</a:t>
            </a:r>
            <a:r>
              <a:rPr lang="pl-PL" dirty="0" smtClean="0"/>
              <a:t>, zwany często zespołem 47 lub XXY, to wrodzona choroba genetyczna występująca wyłącznie u mężczyzn, wywołana obecnością w komórkach organizmu (w ich części lub w całości) dodatkowego chromosomu X.</a:t>
            </a:r>
            <a:endParaRPr lang="pl-PL" dirty="0"/>
          </a:p>
        </p:txBody>
      </p:sp>
    </p:spTree>
    <p:extLst>
      <p:ext uri="{BB962C8B-B14F-4D97-AF65-F5344CB8AC3E}">
        <p14:creationId xmlns:p14="http://schemas.microsoft.com/office/powerpoint/2010/main" val="387286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Zespół </a:t>
            </a:r>
            <a:r>
              <a:rPr lang="pl-PL" dirty="0" err="1" smtClean="0"/>
              <a:t>Klinefeltera</a:t>
            </a:r>
            <a:endParaRPr lang="pl-PL" dirty="0"/>
          </a:p>
        </p:txBody>
      </p:sp>
      <p:pic>
        <p:nvPicPr>
          <p:cNvPr id="5" name="Symbol zastępczy zawartości 4"/>
          <p:cNvPicPr>
            <a:picLocks noGrp="1" noChangeAspect="1"/>
          </p:cNvPicPr>
          <p:nvPr>
            <p:ph idx="1"/>
          </p:nvPr>
        </p:nvPicPr>
        <p:blipFill rotWithShape="1">
          <a:blip r:embed="rId2">
            <a:extLst>
              <a:ext uri="{28A0092B-C50C-407E-A947-70E740481C1C}">
                <a14:useLocalDpi xmlns:a14="http://schemas.microsoft.com/office/drawing/2010/main" val="0"/>
              </a:ext>
            </a:extLst>
          </a:blip>
          <a:srcRect b="1787"/>
          <a:stretch/>
        </p:blipFill>
        <p:spPr>
          <a:xfrm>
            <a:off x="7387887" y="8940"/>
            <a:ext cx="2522388" cy="6849059"/>
          </a:xfrm>
        </p:spPr>
      </p:pic>
      <p:sp>
        <p:nvSpPr>
          <p:cNvPr id="4" name="Symbol zastępczy tekstu 3"/>
          <p:cNvSpPr>
            <a:spLocks noGrp="1"/>
          </p:cNvSpPr>
          <p:nvPr>
            <p:ph type="body" sz="half" idx="2"/>
          </p:nvPr>
        </p:nvSpPr>
        <p:spPr/>
        <p:txBody>
          <a:bodyPr/>
          <a:lstStyle/>
          <a:p>
            <a:r>
              <a:rPr lang="pl-PL" dirty="0" smtClean="0"/>
              <a:t>Adele </a:t>
            </a:r>
            <a:r>
              <a:rPr lang="pl-PL" dirty="0" err="1" smtClean="0"/>
              <a:t>Markham</a:t>
            </a:r>
            <a:r>
              <a:rPr lang="pl-PL" dirty="0" smtClean="0"/>
              <a:t> urodziła się jako </a:t>
            </a:r>
            <a:r>
              <a:rPr lang="pl-PL" dirty="0" err="1" smtClean="0"/>
              <a:t>Matthew</a:t>
            </a:r>
            <a:r>
              <a:rPr lang="pl-PL" dirty="0" smtClean="0"/>
              <a:t>, jednak przez całe życie czuła się kobietą. Swój pociąg do mężczyzn zaczęła nawet uważać za objaw homoseksualizmu...</a:t>
            </a:r>
          </a:p>
          <a:p>
            <a:r>
              <a:rPr lang="pl-PL" dirty="0" smtClean="0"/>
              <a:t>„Przez 10 lat udawałam, że jestem gejem, a tak naprawdę czułam się kobietą!”</a:t>
            </a:r>
          </a:p>
          <a:p>
            <a:endParaRPr lang="pl-PL" dirty="0"/>
          </a:p>
        </p:txBody>
      </p:sp>
    </p:spTree>
    <p:extLst>
      <p:ext uri="{BB962C8B-B14F-4D97-AF65-F5344CB8AC3E}">
        <p14:creationId xmlns:p14="http://schemas.microsoft.com/office/powerpoint/2010/main" val="2784658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p:txBody>
          <a:bodyPr/>
          <a:lstStyle/>
          <a:p>
            <a:r>
              <a:rPr lang="pl-PL" dirty="0" smtClean="0"/>
              <a:t>Różnica płci </a:t>
            </a:r>
            <a:endParaRPr lang="pl-PL" dirty="0"/>
          </a:p>
        </p:txBody>
      </p:sp>
      <p:sp>
        <p:nvSpPr>
          <p:cNvPr id="12" name="Symbol zastępczy zawartości 11"/>
          <p:cNvSpPr>
            <a:spLocks noGrp="1"/>
          </p:cNvSpPr>
          <p:nvPr>
            <p:ph idx="1"/>
          </p:nvPr>
        </p:nvSpPr>
        <p:spPr/>
        <p:txBody>
          <a:bodyPr/>
          <a:lstStyle/>
          <a:p>
            <a:endParaRPr lang="pl-PL"/>
          </a:p>
        </p:txBody>
      </p:sp>
      <p:sp>
        <p:nvSpPr>
          <p:cNvPr id="13" name="Symbol zastępczy tekstu 12"/>
          <p:cNvSpPr>
            <a:spLocks noGrp="1"/>
          </p:cNvSpPr>
          <p:nvPr>
            <p:ph type="body" sz="half" idx="2"/>
          </p:nvPr>
        </p:nvSpPr>
        <p:spPr/>
        <p:txBody>
          <a:bodyPr/>
          <a:lstStyle/>
          <a:p>
            <a:r>
              <a:rPr lang="pl-PL" dirty="0" smtClean="0"/>
              <a:t>Jest pociągająca, obiecująca, uzupełniająca, często zaciemniająca obraz człowieka jako istoty. Może sięga poza nasze jestestwo?</a:t>
            </a:r>
            <a:endParaRPr lang="pl-PL" dirty="0"/>
          </a:p>
        </p:txBody>
      </p:sp>
      <p:pic>
        <p:nvPicPr>
          <p:cNvPr id="11" name="Obraz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8295" y="987425"/>
            <a:ext cx="3650515" cy="4873625"/>
          </a:xfrm>
          <a:prstGeom prst="rect">
            <a:avLst/>
          </a:prstGeom>
        </p:spPr>
      </p:pic>
    </p:spTree>
    <p:extLst>
      <p:ext uri="{BB962C8B-B14F-4D97-AF65-F5344CB8AC3E}">
        <p14:creationId xmlns:p14="http://schemas.microsoft.com/office/powerpoint/2010/main" val="1402895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Płci różne, fascynacja taka sama</a:t>
            </a:r>
            <a:endParaRPr lang="pl-PL" dirty="0"/>
          </a:p>
        </p:txBody>
      </p:sp>
      <p:sp>
        <p:nvSpPr>
          <p:cNvPr id="3" name="Symbol zastępczy zawartości 2"/>
          <p:cNvSpPr>
            <a:spLocks noGrp="1"/>
          </p:cNvSpPr>
          <p:nvPr>
            <p:ph idx="1"/>
          </p:nvPr>
        </p:nvSpPr>
        <p:spPr/>
        <p:txBody>
          <a:bodyPr/>
          <a:lstStyle/>
          <a:p>
            <a:r>
              <a:rPr lang="pl-PL" dirty="0" smtClean="0"/>
              <a:t>Kobieta zafascynowana mężczyzną tak samo jak mężczyzna kobietą</a:t>
            </a:r>
          </a:p>
          <a:p>
            <a:r>
              <a:rPr lang="pl-PL" dirty="0" smtClean="0"/>
              <a:t>W tym sensie płeć jest równoważna</a:t>
            </a:r>
          </a:p>
          <a:p>
            <a:endParaRPr lang="pl-PL" dirty="0"/>
          </a:p>
        </p:txBody>
      </p:sp>
    </p:spTree>
    <p:extLst>
      <p:ext uri="{BB962C8B-B14F-4D97-AF65-F5344CB8AC3E}">
        <p14:creationId xmlns:p14="http://schemas.microsoft.com/office/powerpoint/2010/main" val="2100664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Splątani ciałami i na poziomie kwantów</a:t>
            </a:r>
            <a:endParaRPr lang="pl-PL" dirty="0"/>
          </a:p>
        </p:txBody>
      </p:sp>
      <p:sp>
        <p:nvSpPr>
          <p:cNvPr id="3" name="Symbol zastępczy zawartości 2"/>
          <p:cNvSpPr>
            <a:spLocks noGrp="1"/>
          </p:cNvSpPr>
          <p:nvPr>
            <p:ph idx="1"/>
          </p:nvPr>
        </p:nvSpPr>
        <p:spPr/>
        <p:txBody>
          <a:bodyPr/>
          <a:lstStyle/>
          <a:p>
            <a:pPr>
              <a:buClr>
                <a:schemeClr val="accent1">
                  <a:lumMod val="60000"/>
                  <a:lumOff val="40000"/>
                </a:schemeClr>
              </a:buClr>
              <a:buSzPct val="150000"/>
            </a:pPr>
            <a:r>
              <a:rPr lang="pl-PL" dirty="0" smtClean="0"/>
              <a:t>Czy są kwanty męskie i żeńskie</a:t>
            </a:r>
            <a:r>
              <a:rPr lang="pl-PL" dirty="0" smtClean="0"/>
              <a:t>?</a:t>
            </a:r>
          </a:p>
          <a:p>
            <a:pPr>
              <a:buClr>
                <a:schemeClr val="accent1">
                  <a:lumMod val="60000"/>
                  <a:lumOff val="40000"/>
                </a:schemeClr>
              </a:buClr>
              <a:buSzPct val="150000"/>
            </a:pPr>
            <a:r>
              <a:rPr lang="pl-PL" dirty="0" smtClean="0"/>
              <a:t>Z </a:t>
            </a:r>
            <a:r>
              <a:rPr lang="pl-PL" dirty="0" smtClean="0"/>
              <a:t>bliska nie widać ciał, tylko kropki, atomy, </a:t>
            </a:r>
            <a:r>
              <a:rPr lang="pl-PL" dirty="0" smtClean="0"/>
              <a:t>kwanty</a:t>
            </a:r>
          </a:p>
          <a:p>
            <a:pPr>
              <a:buClr>
                <a:schemeClr val="accent1">
                  <a:lumMod val="60000"/>
                  <a:lumOff val="40000"/>
                </a:schemeClr>
              </a:buClr>
              <a:buSzPct val="150000"/>
            </a:pPr>
            <a:r>
              <a:rPr lang="pl-PL" dirty="0"/>
              <a:t>Hermafrodyty</a:t>
            </a:r>
          </a:p>
          <a:p>
            <a:pPr>
              <a:buClr>
                <a:schemeClr val="accent1">
                  <a:lumMod val="60000"/>
                  <a:lumOff val="40000"/>
                </a:schemeClr>
              </a:buClr>
              <a:buSzPct val="150000"/>
            </a:pPr>
            <a:r>
              <a:rPr lang="pl-PL" dirty="0" smtClean="0"/>
              <a:t>AS (</a:t>
            </a:r>
            <a:r>
              <a:rPr lang="pl-PL" dirty="0" err="1" smtClean="0"/>
              <a:t>asexual</a:t>
            </a:r>
            <a:r>
              <a:rPr lang="pl-PL" dirty="0" smtClean="0"/>
              <a:t>)</a:t>
            </a:r>
          </a:p>
          <a:p>
            <a:pPr>
              <a:buClr>
                <a:schemeClr val="accent1">
                  <a:lumMod val="60000"/>
                  <a:lumOff val="40000"/>
                </a:schemeClr>
              </a:buClr>
              <a:buSzPct val="150000"/>
            </a:pPr>
            <a:r>
              <a:rPr lang="pl-PL" dirty="0" smtClean="0"/>
              <a:t>AI (</a:t>
            </a:r>
            <a:r>
              <a:rPr lang="pl-PL" dirty="0" err="1" smtClean="0"/>
              <a:t>artificial</a:t>
            </a:r>
            <a:r>
              <a:rPr lang="pl-PL" dirty="0" smtClean="0"/>
              <a:t> </a:t>
            </a:r>
            <a:r>
              <a:rPr lang="pl-PL" dirty="0" err="1" smtClean="0"/>
              <a:t>inteligence</a:t>
            </a:r>
            <a:r>
              <a:rPr lang="pl-PL" dirty="0" smtClean="0"/>
              <a:t>)</a:t>
            </a:r>
            <a:endParaRPr lang="pl-PL" dirty="0" smtClean="0"/>
          </a:p>
          <a:p>
            <a:endParaRPr lang="pl-PL" dirty="0"/>
          </a:p>
        </p:txBody>
      </p:sp>
    </p:spTree>
    <p:extLst>
      <p:ext uri="{BB962C8B-B14F-4D97-AF65-F5344CB8AC3E}">
        <p14:creationId xmlns:p14="http://schemas.microsoft.com/office/powerpoint/2010/main" val="2782703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168498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Cudowronki</a:t>
            </a:r>
            <a:r>
              <a:rPr lang="pl-PL" dirty="0" smtClean="0">
                <a:solidFill>
                  <a:schemeClr val="bg1"/>
                </a:solidFill>
              </a:rPr>
              <a:t>, rajskie ptaki i dobór płciowy</a:t>
            </a:r>
            <a:br>
              <a:rPr lang="pl-PL" dirty="0" smtClean="0">
                <a:solidFill>
                  <a:schemeClr val="bg1"/>
                </a:solidFill>
              </a:rPr>
            </a:br>
            <a:r>
              <a:rPr lang="pl-PL" dirty="0" smtClean="0">
                <a:solidFill>
                  <a:schemeClr val="bg1"/>
                </a:solidFill>
              </a:rPr>
              <a:t>Są równoważne w interesie potomstwa</a:t>
            </a:r>
            <a:endParaRPr lang="pl-PL" dirty="0">
              <a:solidFill>
                <a:schemeClr val="bg1"/>
              </a:solidFill>
            </a:endParaRPr>
          </a:p>
        </p:txBody>
      </p:sp>
      <p:sp>
        <p:nvSpPr>
          <p:cNvPr id="3" name="Symbol zastępczy tekstu 2"/>
          <p:cNvSpPr>
            <a:spLocks noGrp="1"/>
          </p:cNvSpPr>
          <p:nvPr>
            <p:ph type="body" idx="1"/>
          </p:nvPr>
        </p:nvSpPr>
        <p:spPr/>
        <p:txBody>
          <a:bodyPr/>
          <a:lstStyle/>
          <a:p>
            <a:r>
              <a:rPr lang="pl-PL" dirty="0" smtClean="0">
                <a:solidFill>
                  <a:schemeClr val="bg1"/>
                </a:solidFill>
              </a:rPr>
              <a:t>Samica; jest szara, żeby nie wytropili jej agresorzy z dzieckiem w gnieździe</a:t>
            </a:r>
            <a:endParaRPr lang="pl-PL" dirty="0">
              <a:solidFill>
                <a:schemeClr val="bg1"/>
              </a:solidFill>
            </a:endParaRPr>
          </a:p>
        </p:txBody>
      </p:sp>
      <p:pic>
        <p:nvPicPr>
          <p:cNvPr id="7" name="Symbol zastępczy zawartości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37924" y="2778501"/>
            <a:ext cx="2731045" cy="4079499"/>
          </a:xfrm>
        </p:spPr>
      </p:pic>
      <p:sp>
        <p:nvSpPr>
          <p:cNvPr id="5" name="Symbol zastępczy tekstu 4"/>
          <p:cNvSpPr>
            <a:spLocks noGrp="1"/>
          </p:cNvSpPr>
          <p:nvPr>
            <p:ph type="body" sz="quarter" idx="3"/>
          </p:nvPr>
        </p:nvSpPr>
        <p:spPr/>
        <p:txBody>
          <a:bodyPr/>
          <a:lstStyle/>
          <a:p>
            <a:r>
              <a:rPr lang="pl-PL" dirty="0" smtClean="0">
                <a:solidFill>
                  <a:schemeClr val="bg1"/>
                </a:solidFill>
              </a:rPr>
              <a:t>Samiec; pokazuje się z jak najlepszej strony w celach prokreacyjnych</a:t>
            </a:r>
            <a:endParaRPr lang="pl-PL" dirty="0">
              <a:solidFill>
                <a:schemeClr val="bg1"/>
              </a:solidFill>
            </a:endParaRPr>
          </a:p>
        </p:txBody>
      </p:sp>
      <p:pic>
        <p:nvPicPr>
          <p:cNvPr id="8" name="Symbol zastępczy zawartości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384445" y="2778501"/>
            <a:ext cx="4807555" cy="3478193"/>
          </a:xfrm>
        </p:spPr>
      </p:pic>
    </p:spTree>
    <p:extLst>
      <p:ext uri="{BB962C8B-B14F-4D97-AF65-F5344CB8AC3E}">
        <p14:creationId xmlns:p14="http://schemas.microsoft.com/office/powerpoint/2010/main" val="4009256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10" name="Tytuł 9"/>
          <p:cNvSpPr>
            <a:spLocks noGrp="1"/>
          </p:cNvSpPr>
          <p:nvPr>
            <p:ph type="title"/>
          </p:nvPr>
        </p:nvSpPr>
        <p:spPr/>
        <p:txBody>
          <a:bodyPr/>
          <a:lstStyle/>
          <a:p>
            <a:r>
              <a:rPr lang="pl-PL" dirty="0" smtClean="0">
                <a:solidFill>
                  <a:schemeClr val="bg1"/>
                </a:solidFill>
              </a:rPr>
              <a:t>W sytuacji krytycznej</a:t>
            </a:r>
            <a:endParaRPr lang="pl-PL" dirty="0">
              <a:solidFill>
                <a:schemeClr val="bg1"/>
              </a:solidFill>
            </a:endParaRPr>
          </a:p>
        </p:txBody>
      </p:sp>
      <p:pic>
        <p:nvPicPr>
          <p:cNvPr id="13" name="Symbol zastępczy obrazu 12"/>
          <p:cNvPicPr>
            <a:picLocks noGrp="1" noChangeAspect="1"/>
          </p:cNvPicPr>
          <p:nvPr>
            <p:ph type="pic" idx="1"/>
          </p:nvPr>
        </p:nvPicPr>
        <p:blipFill>
          <a:blip r:embed="rId2">
            <a:extLst>
              <a:ext uri="{28A0092B-C50C-407E-A947-70E740481C1C}">
                <a14:useLocalDpi xmlns:a14="http://schemas.microsoft.com/office/drawing/2010/main" val="0"/>
              </a:ext>
            </a:extLst>
          </a:blip>
          <a:srcRect l="8014" r="8014"/>
          <a:stretch>
            <a:fillRect/>
          </a:stretch>
        </p:blipFill>
        <p:spPr>
          <a:xfrm>
            <a:off x="5240740" y="791569"/>
            <a:ext cx="6951260" cy="5488778"/>
          </a:xfrm>
        </p:spPr>
      </p:pic>
      <p:sp>
        <p:nvSpPr>
          <p:cNvPr id="12" name="Symbol zastępczy tekstu 11"/>
          <p:cNvSpPr>
            <a:spLocks noGrp="1"/>
          </p:cNvSpPr>
          <p:nvPr>
            <p:ph type="body" sz="half" idx="2"/>
          </p:nvPr>
        </p:nvSpPr>
        <p:spPr/>
        <p:txBody>
          <a:bodyPr>
            <a:normAutofit/>
          </a:bodyPr>
          <a:lstStyle/>
          <a:p>
            <a:r>
              <a:rPr lang="pl-PL" sz="2000" dirty="0" smtClean="0">
                <a:solidFill>
                  <a:schemeClr val="bg1"/>
                </a:solidFill>
              </a:rPr>
              <a:t>Byłoby mi zupełnie nieistotne czy ratuje moje życie ratownik mający </a:t>
            </a:r>
            <a:r>
              <a:rPr lang="pl-PL" sz="2000" dirty="0" smtClean="0">
                <a:solidFill>
                  <a:schemeClr val="bg1"/>
                </a:solidFill>
              </a:rPr>
              <a:t>inną</a:t>
            </a:r>
            <a:r>
              <a:rPr lang="pl-PL" sz="2000" dirty="0" smtClean="0">
                <a:solidFill>
                  <a:schemeClr val="bg1"/>
                </a:solidFill>
              </a:rPr>
              <a:t> </a:t>
            </a:r>
            <a:r>
              <a:rPr lang="pl-PL" sz="2000" dirty="0" smtClean="0">
                <a:solidFill>
                  <a:schemeClr val="bg1"/>
                </a:solidFill>
              </a:rPr>
              <a:t>orientacją płci. Człowiek ratuje </a:t>
            </a:r>
            <a:r>
              <a:rPr lang="pl-PL" sz="2000" dirty="0" smtClean="0">
                <a:solidFill>
                  <a:schemeClr val="bg1"/>
                </a:solidFill>
              </a:rPr>
              <a:t>życie człowiekowi. </a:t>
            </a:r>
            <a:r>
              <a:rPr lang="pl-PL" sz="2000" dirty="0" smtClean="0">
                <a:solidFill>
                  <a:schemeClr val="bg1"/>
                </a:solidFill>
              </a:rPr>
              <a:t>I tyle.</a:t>
            </a:r>
            <a:endParaRPr lang="pl-PL" sz="2000" dirty="0">
              <a:solidFill>
                <a:schemeClr val="bg1"/>
              </a:solidFill>
            </a:endParaRPr>
          </a:p>
        </p:txBody>
      </p:sp>
    </p:spTree>
    <p:extLst>
      <p:ext uri="{BB962C8B-B14F-4D97-AF65-F5344CB8AC3E}">
        <p14:creationId xmlns:p14="http://schemas.microsoft.com/office/powerpoint/2010/main" val="4209287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Maskulinizm</a:t>
            </a:r>
            <a:endParaRPr lang="pl-PL" dirty="0">
              <a:solidFill>
                <a:schemeClr val="bg1"/>
              </a:solidFill>
            </a:endParaRPr>
          </a:p>
        </p:txBody>
      </p:sp>
      <p:sp>
        <p:nvSpPr>
          <p:cNvPr id="3" name="Symbol zastępczy tekstu 2"/>
          <p:cNvSpPr>
            <a:spLocks noGrp="1"/>
          </p:cNvSpPr>
          <p:nvPr>
            <p:ph type="body" idx="1"/>
          </p:nvPr>
        </p:nvSpPr>
        <p:spPr/>
        <p:txBody>
          <a:bodyPr/>
          <a:lstStyle/>
          <a:p>
            <a:r>
              <a:rPr lang="pl-PL" dirty="0" smtClean="0">
                <a:solidFill>
                  <a:schemeClr val="bg1"/>
                </a:solidFill>
              </a:rPr>
              <a:t>O feminizmie słyszymy wiele i od dawna. Maskulinizm jest w jakiejś części odpowiedzią na feminizm. Jest także jednak próbą zrozumienia mężczyzny. </a:t>
            </a:r>
            <a:endParaRPr lang="pl-PL" dirty="0">
              <a:solidFill>
                <a:schemeClr val="bg1"/>
              </a:solidFill>
            </a:endParaRPr>
          </a:p>
        </p:txBody>
      </p:sp>
    </p:spTree>
    <p:extLst>
      <p:ext uri="{BB962C8B-B14F-4D97-AF65-F5344CB8AC3E}">
        <p14:creationId xmlns:p14="http://schemas.microsoft.com/office/powerpoint/2010/main" val="3093148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Równowaga płci</a:t>
            </a:r>
            <a:endParaRPr lang="pl-PL" dirty="0"/>
          </a:p>
        </p:txBody>
      </p:sp>
      <p:sp>
        <p:nvSpPr>
          <p:cNvPr id="3" name="Symbol zastępczy zawartości 2"/>
          <p:cNvSpPr>
            <a:spLocks noGrp="1"/>
          </p:cNvSpPr>
          <p:nvPr>
            <p:ph idx="1"/>
          </p:nvPr>
        </p:nvSpPr>
        <p:spPr/>
        <p:txBody>
          <a:bodyPr/>
          <a:lstStyle/>
          <a:p>
            <a:pPr>
              <a:buClr>
                <a:schemeClr val="accent4">
                  <a:lumMod val="60000"/>
                  <a:lumOff val="40000"/>
                </a:schemeClr>
              </a:buClr>
              <a:buSzPct val="150000"/>
            </a:pPr>
            <a:r>
              <a:rPr lang="pl-PL" dirty="0" smtClean="0"/>
              <a:t>To przede wszystkim uzupełnienia, dopełnienia tworzące płeć trzecią</a:t>
            </a:r>
          </a:p>
          <a:p>
            <a:pPr marL="0" indent="0">
              <a:buClr>
                <a:schemeClr val="accent4">
                  <a:lumMod val="60000"/>
                  <a:lumOff val="40000"/>
                </a:schemeClr>
              </a:buClr>
              <a:buSzPct val="150000"/>
              <a:buNone/>
            </a:pPr>
            <a:endParaRPr lang="pl-PL" dirty="0" smtClean="0"/>
          </a:p>
          <a:p>
            <a:pPr lvl="1">
              <a:buClr>
                <a:schemeClr val="accent4">
                  <a:lumMod val="60000"/>
                  <a:lumOff val="40000"/>
                </a:schemeClr>
              </a:buClr>
              <a:buSzPct val="150000"/>
            </a:pPr>
            <a:r>
              <a:rPr lang="pl-PL" dirty="0" smtClean="0"/>
              <a:t>W przypadku dokonanej prokreacji rodzinę</a:t>
            </a:r>
          </a:p>
          <a:p>
            <a:pPr lvl="1">
              <a:buClr>
                <a:schemeClr val="accent4">
                  <a:lumMod val="60000"/>
                  <a:lumOff val="40000"/>
                </a:schemeClr>
              </a:buClr>
              <a:buSzPct val="150000"/>
            </a:pPr>
            <a:r>
              <a:rPr lang="pl-PL" dirty="0" smtClean="0"/>
              <a:t>W przypadku nawiązania przyjaźni, współpracy społeczność</a:t>
            </a:r>
          </a:p>
          <a:p>
            <a:pPr lvl="1">
              <a:buClr>
                <a:schemeClr val="accent4">
                  <a:lumMod val="60000"/>
                  <a:lumOff val="40000"/>
                </a:schemeClr>
              </a:buClr>
              <a:buSzPct val="150000"/>
            </a:pPr>
            <a:r>
              <a:rPr lang="pl-PL" dirty="0" smtClean="0"/>
              <a:t>W przypadku </a:t>
            </a:r>
            <a:r>
              <a:rPr lang="pl-PL" dirty="0"/>
              <a:t>ż</a:t>
            </a:r>
            <a:r>
              <a:rPr lang="pl-PL" dirty="0" smtClean="0"/>
              <a:t>ycia w harmonii z fauną, florą, minerałami, czasem i przestrzenią habitat kosmiczny tak wielki jak sięga nasza wyobraźnia</a:t>
            </a:r>
          </a:p>
        </p:txBody>
      </p:sp>
    </p:spTree>
    <p:extLst>
      <p:ext uri="{BB962C8B-B14F-4D97-AF65-F5344CB8AC3E}">
        <p14:creationId xmlns:p14="http://schemas.microsoft.com/office/powerpoint/2010/main" val="206232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131" y="0"/>
            <a:ext cx="10305739" cy="6858000"/>
          </a:xfrm>
          <a:prstGeom prst="rect">
            <a:avLst/>
          </a:prstGeom>
        </p:spPr>
      </p:pic>
    </p:spTree>
    <p:extLst>
      <p:ext uri="{BB962C8B-B14F-4D97-AF65-F5344CB8AC3E}">
        <p14:creationId xmlns:p14="http://schemas.microsoft.com/office/powerpoint/2010/main" val="3694078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bg1"/>
                </a:solidFill>
              </a:rPr>
              <a:t>Symbioza</a:t>
            </a:r>
            <a:endParaRPr lang="pl-PL" dirty="0">
              <a:solidFill>
                <a:schemeClr val="bg1"/>
              </a:solidFill>
            </a:endParaRPr>
          </a:p>
        </p:txBody>
      </p:sp>
      <p:sp>
        <p:nvSpPr>
          <p:cNvPr id="3" name="Symbol zastępczy zawartości 2"/>
          <p:cNvSpPr>
            <a:spLocks noGrp="1"/>
          </p:cNvSpPr>
          <p:nvPr>
            <p:ph idx="1"/>
          </p:nvPr>
        </p:nvSpPr>
        <p:spPr/>
        <p:txBody>
          <a:bodyPr/>
          <a:lstStyle/>
          <a:p>
            <a:pPr>
              <a:buClr>
                <a:schemeClr val="bg1">
                  <a:lumMod val="95000"/>
                </a:schemeClr>
              </a:buClr>
              <a:buSzPct val="150000"/>
            </a:pPr>
            <a:r>
              <a:rPr lang="pl-PL" dirty="0" smtClean="0">
                <a:solidFill>
                  <a:schemeClr val="bg1"/>
                </a:solidFill>
              </a:rPr>
              <a:t>Maksymalna współpraca oznacza </a:t>
            </a:r>
          </a:p>
          <a:p>
            <a:pPr lvl="1">
              <a:buClr>
                <a:schemeClr val="bg1">
                  <a:lumMod val="95000"/>
                </a:schemeClr>
              </a:buClr>
              <a:buSzPct val="150000"/>
            </a:pPr>
            <a:r>
              <a:rPr lang="pl-PL" dirty="0" smtClean="0">
                <a:solidFill>
                  <a:schemeClr val="bg1"/>
                </a:solidFill>
              </a:rPr>
              <a:t>Rezygnację z </a:t>
            </a:r>
            <a:r>
              <a:rPr lang="pl-PL" dirty="0" err="1" smtClean="0">
                <a:solidFill>
                  <a:schemeClr val="bg1"/>
                </a:solidFill>
              </a:rPr>
              <a:t>atopreferencji</a:t>
            </a:r>
            <a:endParaRPr lang="pl-PL" dirty="0" smtClean="0">
              <a:solidFill>
                <a:schemeClr val="bg1"/>
              </a:solidFill>
            </a:endParaRPr>
          </a:p>
          <a:p>
            <a:pPr lvl="1">
              <a:buClr>
                <a:schemeClr val="bg1">
                  <a:lumMod val="95000"/>
                </a:schemeClr>
              </a:buClr>
              <a:buSzPct val="150000"/>
            </a:pPr>
            <a:r>
              <a:rPr lang="pl-PL" dirty="0" smtClean="0">
                <a:solidFill>
                  <a:schemeClr val="bg1"/>
                </a:solidFill>
              </a:rPr>
              <a:t>Zmniejszenie różnorodności</a:t>
            </a:r>
          </a:p>
          <a:p>
            <a:pPr lvl="1">
              <a:buClr>
                <a:schemeClr val="bg1">
                  <a:lumMod val="95000"/>
                </a:schemeClr>
              </a:buClr>
              <a:buSzPct val="150000"/>
            </a:pPr>
            <a:r>
              <a:rPr lang="pl-PL" dirty="0" smtClean="0">
                <a:solidFill>
                  <a:schemeClr val="bg1"/>
                </a:solidFill>
              </a:rPr>
              <a:t>Zawężenie pola widzenia</a:t>
            </a:r>
          </a:p>
          <a:p>
            <a:pPr lvl="1">
              <a:buClr>
                <a:schemeClr val="bg1">
                  <a:lumMod val="95000"/>
                </a:schemeClr>
              </a:buClr>
              <a:buSzPct val="150000"/>
            </a:pPr>
            <a:r>
              <a:rPr lang="pl-PL" dirty="0" smtClean="0">
                <a:solidFill>
                  <a:schemeClr val="bg1"/>
                </a:solidFill>
              </a:rPr>
              <a:t>Zahamowanie innowacyjności</a:t>
            </a:r>
          </a:p>
          <a:p>
            <a:pPr lvl="1">
              <a:buClr>
                <a:schemeClr val="bg1">
                  <a:lumMod val="95000"/>
                </a:schemeClr>
              </a:buClr>
              <a:buSzPct val="150000"/>
            </a:pPr>
            <a:r>
              <a:rPr lang="pl-PL" dirty="0" smtClean="0">
                <a:solidFill>
                  <a:schemeClr val="bg1"/>
                </a:solidFill>
              </a:rPr>
              <a:t>Sumowanie genów</a:t>
            </a:r>
          </a:p>
          <a:p>
            <a:pPr lvl="1">
              <a:buClr>
                <a:schemeClr val="bg1">
                  <a:lumMod val="95000"/>
                </a:schemeClr>
              </a:buClr>
              <a:buSzPct val="150000"/>
            </a:pPr>
            <a:r>
              <a:rPr lang="pl-PL" dirty="0" smtClean="0">
                <a:solidFill>
                  <a:schemeClr val="bg1"/>
                </a:solidFill>
              </a:rPr>
              <a:t>Unifikacje behawioralne</a:t>
            </a:r>
          </a:p>
          <a:p>
            <a:pPr lvl="1">
              <a:buClr>
                <a:schemeClr val="bg1">
                  <a:lumMod val="95000"/>
                </a:schemeClr>
              </a:buClr>
              <a:buSzPct val="150000"/>
            </a:pPr>
            <a:r>
              <a:rPr lang="pl-PL" dirty="0" smtClean="0">
                <a:solidFill>
                  <a:schemeClr val="bg1"/>
                </a:solidFill>
              </a:rPr>
              <a:t>Autokrację</a:t>
            </a:r>
          </a:p>
        </p:txBody>
      </p:sp>
    </p:spTree>
    <p:extLst>
      <p:ext uri="{BB962C8B-B14F-4D97-AF65-F5344CB8AC3E}">
        <p14:creationId xmlns:p14="http://schemas.microsoft.com/office/powerpoint/2010/main" val="202777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Genetyczna determinacja płci</a:t>
            </a:r>
            <a:endParaRPr lang="pl-PL" dirty="0"/>
          </a:p>
        </p:txBody>
      </p:sp>
      <p:sp>
        <p:nvSpPr>
          <p:cNvPr id="4" name="Symbol zastępczy zawartości 3"/>
          <p:cNvSpPr>
            <a:spLocks noGrp="1"/>
          </p:cNvSpPr>
          <p:nvPr>
            <p:ph sz="half" idx="1"/>
          </p:nvPr>
        </p:nvSpPr>
        <p:spPr/>
        <p:txBody>
          <a:bodyPr>
            <a:normAutofit lnSpcReduction="10000"/>
          </a:bodyPr>
          <a:lstStyle/>
          <a:p>
            <a:r>
              <a:rPr lang="pl-PL" dirty="0" smtClean="0"/>
              <a:t>Zespół genów ukierunkowujących rozwój gonady w kierunku męskim znajduje się na krótkim ramieniu chromosomu Y. </a:t>
            </a:r>
          </a:p>
          <a:p>
            <a:pPr>
              <a:lnSpc>
                <a:spcPct val="100000"/>
              </a:lnSpc>
            </a:pPr>
            <a:r>
              <a:rPr lang="pl-PL" dirty="0" smtClean="0"/>
              <a:t>Geny odcinka SRY (Sex </a:t>
            </a:r>
            <a:r>
              <a:rPr lang="pl-PL" dirty="0" err="1" smtClean="0"/>
              <a:t>Determining</a:t>
            </a:r>
            <a:r>
              <a:rPr lang="pl-PL" dirty="0" smtClean="0"/>
              <a:t> Region Y)</a:t>
            </a:r>
            <a:r>
              <a:rPr lang="pl-PL" dirty="0">
                <a:solidFill>
                  <a:srgbClr val="000000"/>
                </a:solidFill>
                <a:latin typeface="GPBSRL+Humnst777CnPL-Italic"/>
              </a:rPr>
              <a:t> </a:t>
            </a:r>
            <a:r>
              <a:rPr lang="pl-PL" dirty="0" smtClean="0">
                <a:solidFill>
                  <a:srgbClr val="000000"/>
                </a:solidFill>
                <a:latin typeface="GPBSRL+Humnst777CnPL-Italic"/>
              </a:rPr>
              <a:t>i (SOX 9 </a:t>
            </a:r>
            <a:r>
              <a:rPr lang="pl-PL" dirty="0" err="1" smtClean="0">
                <a:solidFill>
                  <a:srgbClr val="000000"/>
                </a:solidFill>
                <a:latin typeface="GPBSRL+Humnst777CnPL-Italic"/>
              </a:rPr>
              <a:t>chr.</a:t>
            </a:r>
            <a:r>
              <a:rPr lang="pl-PL" dirty="0" smtClean="0">
                <a:solidFill>
                  <a:srgbClr val="000000"/>
                </a:solidFill>
                <a:latin typeface="GPBSRL+Humnst777CnPL-Italic"/>
              </a:rPr>
              <a:t> 19) </a:t>
            </a:r>
            <a:r>
              <a:rPr lang="pl-PL" dirty="0" smtClean="0"/>
              <a:t>uruchamiają kaskadę aktywacji genów doprowadzających do ukształtowania jądra.</a:t>
            </a:r>
          </a:p>
          <a:p>
            <a:endParaRPr lang="pl-PL" dirty="0"/>
          </a:p>
        </p:txBody>
      </p:sp>
      <p:sp>
        <p:nvSpPr>
          <p:cNvPr id="5" name="Symbol zastępczy zawartości 4"/>
          <p:cNvSpPr>
            <a:spLocks noGrp="1"/>
          </p:cNvSpPr>
          <p:nvPr>
            <p:ph sz="half" idx="2"/>
          </p:nvPr>
        </p:nvSpPr>
        <p:spPr/>
        <p:txBody>
          <a:bodyPr>
            <a:normAutofit lnSpcReduction="10000"/>
          </a:bodyPr>
          <a:lstStyle/>
          <a:p>
            <a:r>
              <a:rPr lang="pl-PL" dirty="0" smtClean="0"/>
              <a:t>Żeński genotyp zawiera 2 chromosomy X. </a:t>
            </a:r>
          </a:p>
          <a:p>
            <a:r>
              <a:rPr lang="pl-PL" dirty="0" smtClean="0"/>
              <a:t>Dla morfogenezy jajnika mają znaczenie geny DAX-1 i WNT-1 na chromosomie X oraz geny zlokalizowane w niektórych chromosomach autosomalnych.</a:t>
            </a:r>
          </a:p>
          <a:p>
            <a:endParaRPr lang="pl-PL" dirty="0"/>
          </a:p>
        </p:txBody>
      </p:sp>
    </p:spTree>
    <p:extLst>
      <p:ext uri="{BB962C8B-B14F-4D97-AF65-F5344CB8AC3E}">
        <p14:creationId xmlns:p14="http://schemas.microsoft.com/office/powerpoint/2010/main" val="218608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838200" y="365125"/>
            <a:ext cx="10515600" cy="2184892"/>
          </a:xfrm>
        </p:spPr>
        <p:txBody>
          <a:bodyPr>
            <a:normAutofit/>
          </a:bodyPr>
          <a:lstStyle/>
          <a:p>
            <a:r>
              <a:rPr lang="pl-PL" dirty="0" smtClean="0"/>
              <a:t>Genetyczna determinacja płci</a:t>
            </a:r>
            <a:br>
              <a:rPr lang="pl-PL" dirty="0" smtClean="0"/>
            </a:br>
            <a:r>
              <a:rPr lang="pl-PL" dirty="0" smtClean="0"/>
              <a:t>Listwa płciowa</a:t>
            </a:r>
            <a:br>
              <a:rPr lang="pl-PL" dirty="0" smtClean="0"/>
            </a:br>
            <a:r>
              <a:rPr lang="pl-PL" dirty="0" smtClean="0"/>
              <a:t>Gonada </a:t>
            </a:r>
            <a:r>
              <a:rPr lang="pl-PL" dirty="0" err="1" smtClean="0"/>
              <a:t>bipotencjana</a:t>
            </a:r>
            <a:endParaRPr lang="pl-PL" dirty="0"/>
          </a:p>
        </p:txBody>
      </p:sp>
      <p:sp>
        <p:nvSpPr>
          <p:cNvPr id="6" name="Symbol zastępczy zawartości 5"/>
          <p:cNvSpPr>
            <a:spLocks noGrp="1"/>
          </p:cNvSpPr>
          <p:nvPr>
            <p:ph idx="1"/>
          </p:nvPr>
        </p:nvSpPr>
        <p:spPr>
          <a:xfrm>
            <a:off x="838200" y="3438659"/>
            <a:ext cx="10515600" cy="2738304"/>
          </a:xfrm>
        </p:spPr>
        <p:txBody>
          <a:bodyPr/>
          <a:lstStyle/>
          <a:p>
            <a:r>
              <a:rPr lang="pl-PL" dirty="0" smtClean="0"/>
              <a:t>WNT1 </a:t>
            </a:r>
            <a:r>
              <a:rPr lang="pl-PL" dirty="0" err="1" smtClean="0"/>
              <a:t>chr.</a:t>
            </a:r>
            <a:r>
              <a:rPr lang="pl-PL" dirty="0" smtClean="0"/>
              <a:t> 11</a:t>
            </a:r>
          </a:p>
          <a:p>
            <a:r>
              <a:rPr lang="pl-PL" dirty="0" smtClean="0"/>
              <a:t>SF1 </a:t>
            </a:r>
            <a:r>
              <a:rPr lang="pl-PL" dirty="0" err="1" smtClean="0"/>
              <a:t>chr.</a:t>
            </a:r>
            <a:r>
              <a:rPr lang="pl-PL" dirty="0" smtClean="0"/>
              <a:t> 9</a:t>
            </a:r>
            <a:endParaRPr lang="pl-PL" dirty="0"/>
          </a:p>
        </p:txBody>
      </p:sp>
    </p:spTree>
    <p:extLst>
      <p:ext uri="{BB962C8B-B14F-4D97-AF65-F5344CB8AC3E}">
        <p14:creationId xmlns:p14="http://schemas.microsoft.com/office/powerpoint/2010/main" val="209249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Hanne</a:t>
            </a:r>
            <a:r>
              <a:rPr lang="pl-PL" dirty="0" smtClean="0"/>
              <a:t> </a:t>
            </a:r>
            <a:r>
              <a:rPr lang="pl-PL" dirty="0" err="1" smtClean="0"/>
              <a:t>Gaby</a:t>
            </a:r>
            <a:r>
              <a:rPr lang="pl-PL" dirty="0" smtClean="0"/>
              <a:t> </a:t>
            </a:r>
            <a:r>
              <a:rPr lang="pl-PL" dirty="0" err="1" smtClean="0"/>
              <a:t>Odiele</a:t>
            </a:r>
            <a:endParaRPr lang="pl-PL" dirty="0"/>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33354" y="-5876"/>
            <a:ext cx="4579603" cy="6881917"/>
          </a:xfrm>
        </p:spPr>
      </p:pic>
      <p:sp>
        <p:nvSpPr>
          <p:cNvPr id="4" name="Symbol zastępczy tekstu 3"/>
          <p:cNvSpPr>
            <a:spLocks noGrp="1"/>
          </p:cNvSpPr>
          <p:nvPr>
            <p:ph type="body" sz="half" idx="2"/>
          </p:nvPr>
        </p:nvSpPr>
        <p:spPr>
          <a:xfrm>
            <a:off x="839788" y="2057400"/>
            <a:ext cx="3932237" cy="4485068"/>
          </a:xfrm>
        </p:spPr>
        <p:txBody>
          <a:bodyPr>
            <a:normAutofit/>
          </a:bodyPr>
          <a:lstStyle/>
          <a:p>
            <a:r>
              <a:rPr lang="pl-PL" sz="2000" dirty="0" smtClean="0"/>
              <a:t>Uznawana przez prestiżowy portal models.com za "ikonę branży", w najnowszym wywiadzie dla USA </a:t>
            </a:r>
            <a:r>
              <a:rPr lang="pl-PL" sz="2000" dirty="0" err="1" smtClean="0"/>
              <a:t>Today</a:t>
            </a:r>
            <a:r>
              <a:rPr lang="pl-PL" sz="2000" dirty="0" smtClean="0"/>
              <a:t> wyznała, że urodziła się jako hermafrodyta. Operację usunięcia męskich narządów płciowych przeszła w wieku 10 lat.</a:t>
            </a:r>
          </a:p>
          <a:p>
            <a:endParaRPr lang="pl-PL" dirty="0"/>
          </a:p>
        </p:txBody>
      </p:sp>
    </p:spTree>
    <p:extLst>
      <p:ext uri="{BB962C8B-B14F-4D97-AF65-F5344CB8AC3E}">
        <p14:creationId xmlns:p14="http://schemas.microsoft.com/office/powerpoint/2010/main" val="7886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Hanne</a:t>
            </a:r>
            <a:r>
              <a:rPr lang="pl-PL" dirty="0" smtClean="0"/>
              <a:t> </a:t>
            </a:r>
            <a:r>
              <a:rPr lang="pl-PL" dirty="0" err="1" smtClean="0"/>
              <a:t>Gabi</a:t>
            </a:r>
            <a:r>
              <a:rPr lang="pl-PL" dirty="0" smtClean="0"/>
              <a:t> </a:t>
            </a:r>
            <a:r>
              <a:rPr lang="pl-PL" dirty="0" err="1" smtClean="0"/>
              <a:t>Odiel</a:t>
            </a:r>
            <a:endParaRPr lang="pl-PL" dirty="0"/>
          </a:p>
        </p:txBody>
      </p:sp>
      <p:pic>
        <p:nvPicPr>
          <p:cNvPr id="5" name="Symbol zastępczy zawartości 4"/>
          <p:cNvPicPr>
            <a:picLocks noGrp="1" noChangeAspect="1"/>
          </p:cNvPicPr>
          <p:nvPr>
            <p:ph idx="1"/>
          </p:nvPr>
        </p:nvPicPr>
        <p:blipFill rotWithShape="1">
          <a:blip r:embed="rId2">
            <a:extLst>
              <a:ext uri="{28A0092B-C50C-407E-A947-70E740481C1C}">
                <a14:useLocalDpi xmlns:a14="http://schemas.microsoft.com/office/drawing/2010/main" val="0"/>
              </a:ext>
            </a:extLst>
          </a:blip>
          <a:srcRect l="2871" t="1710" r="2224"/>
          <a:stretch/>
        </p:blipFill>
        <p:spPr>
          <a:xfrm>
            <a:off x="8081153" y="457200"/>
            <a:ext cx="4110847" cy="5604239"/>
          </a:xfrm>
        </p:spPr>
      </p:pic>
      <p:sp>
        <p:nvSpPr>
          <p:cNvPr id="4" name="Symbol zastępczy tekstu 3"/>
          <p:cNvSpPr>
            <a:spLocks noGrp="1"/>
          </p:cNvSpPr>
          <p:nvPr>
            <p:ph type="body" sz="half" idx="2"/>
          </p:nvPr>
        </p:nvSpPr>
        <p:spPr/>
        <p:txBody>
          <a:bodyPr/>
          <a:lstStyle/>
          <a:p>
            <a:r>
              <a:rPr lang="pl-PL" dirty="0" smtClean="0"/>
              <a:t>Karierę rozpoczęła w 2005 roku. Jej oryginalna, eteryczna uroda sprawiła, że Belgijka szybko stała się ulubienicą stylistów i projektantów. Obecnie </a:t>
            </a:r>
            <a:r>
              <a:rPr lang="pl-PL" dirty="0" err="1" smtClean="0"/>
              <a:t>Odiele</a:t>
            </a:r>
            <a:r>
              <a:rPr lang="pl-PL" dirty="0" smtClean="0"/>
              <a:t> ma na koncie 15 sesji dla różnych edycji </a:t>
            </a:r>
            <a:r>
              <a:rPr lang="pl-PL" dirty="0" err="1" smtClean="0"/>
              <a:t>Vogue'a</a:t>
            </a:r>
            <a:r>
              <a:rPr lang="pl-PL" dirty="0" smtClean="0"/>
              <a:t>, kampanie Alexandra Wanga i </a:t>
            </a:r>
            <a:r>
              <a:rPr lang="pl-PL" dirty="0" err="1" smtClean="0"/>
              <a:t>Balenciagi</a:t>
            </a:r>
            <a:r>
              <a:rPr lang="pl-PL" dirty="0" smtClean="0"/>
              <a:t> oraz katalog </a:t>
            </a:r>
            <a:r>
              <a:rPr lang="pl-PL" dirty="0" err="1" smtClean="0"/>
              <a:t>Prady</a:t>
            </a:r>
            <a:r>
              <a:rPr lang="pl-PL" dirty="0" smtClean="0"/>
              <a:t>.</a:t>
            </a:r>
          </a:p>
          <a:p>
            <a:endParaRPr lang="pl-PL" dirty="0"/>
          </a:p>
        </p:txBody>
      </p:sp>
    </p:spTree>
    <p:extLst>
      <p:ext uri="{BB962C8B-B14F-4D97-AF65-F5344CB8AC3E}">
        <p14:creationId xmlns:p14="http://schemas.microsoft.com/office/powerpoint/2010/main" val="44930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Hormonalna determinacja płci</a:t>
            </a:r>
            <a:endParaRPr lang="pl-PL" dirty="0"/>
          </a:p>
        </p:txBody>
      </p:sp>
      <p:sp>
        <p:nvSpPr>
          <p:cNvPr id="3" name="Symbol zastępczy zawartości 2"/>
          <p:cNvSpPr>
            <a:spLocks noGrp="1"/>
          </p:cNvSpPr>
          <p:nvPr>
            <p:ph idx="1"/>
          </p:nvPr>
        </p:nvSpPr>
        <p:spPr/>
        <p:txBody>
          <a:bodyPr/>
          <a:lstStyle/>
          <a:p>
            <a:pPr marL="0" indent="0">
              <a:buNone/>
            </a:pPr>
            <a:r>
              <a:rPr lang="pl-PL" dirty="0" smtClean="0"/>
              <a:t>Podstawowym męskim hormonem płciowym jest testosteron, który należy do androgenów. Żeńskie hormony, w tym estrogen, także mają istotny wpływ na wiele męskich cech, w tym również na potencję. Należy zaznaczyć, że normy mogą się różnić w zależności od laboratorium, w którym wykonywane było badanie.</a:t>
            </a:r>
            <a:endParaRPr lang="pl-PL" dirty="0"/>
          </a:p>
        </p:txBody>
      </p:sp>
    </p:spTree>
    <p:extLst>
      <p:ext uri="{BB962C8B-B14F-4D97-AF65-F5344CB8AC3E}">
        <p14:creationId xmlns:p14="http://schemas.microsoft.com/office/powerpoint/2010/main" val="1377589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Testosteron</a:t>
            </a:r>
            <a:endParaRPr lang="pl-PL" dirty="0"/>
          </a:p>
        </p:txBody>
      </p:sp>
      <p:sp>
        <p:nvSpPr>
          <p:cNvPr id="3" name="Symbol zastępczy zawartości 2"/>
          <p:cNvSpPr>
            <a:spLocks noGrp="1"/>
          </p:cNvSpPr>
          <p:nvPr>
            <p:ph idx="1"/>
          </p:nvPr>
        </p:nvSpPr>
        <p:spPr/>
        <p:txBody>
          <a:bodyPr/>
          <a:lstStyle/>
          <a:p>
            <a:pPr marL="0" indent="0">
              <a:buNone/>
            </a:pPr>
            <a:r>
              <a:rPr lang="pl-PL" dirty="0"/>
              <a:t>O</a:t>
            </a:r>
            <a:r>
              <a:rPr lang="pl-PL" dirty="0" smtClean="0"/>
              <a:t>rganiczny związek chemiczny z grupy androgenów, podstawowy męski steroidowy hormon płciowy. Jest produkowany przez komórki śródmiąższowe </a:t>
            </a:r>
            <a:r>
              <a:rPr lang="pl-PL" dirty="0" err="1" smtClean="0"/>
              <a:t>Leydiga</a:t>
            </a:r>
            <a:r>
              <a:rPr lang="pl-PL" dirty="0" smtClean="0"/>
              <a:t> w jądrach pod wpływem hormonu luteinizującego, a także w niewielkich ilościach przez korę nadnerczy, jajniki i łożysko</a:t>
            </a:r>
            <a:endParaRPr lang="pl-PL" dirty="0"/>
          </a:p>
        </p:txBody>
      </p:sp>
    </p:spTree>
    <p:extLst>
      <p:ext uri="{BB962C8B-B14F-4D97-AF65-F5344CB8AC3E}">
        <p14:creationId xmlns:p14="http://schemas.microsoft.com/office/powerpoint/2010/main" val="415541685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8589</TotalTime>
  <Words>1142</Words>
  <Application>Microsoft Office PowerPoint</Application>
  <PresentationFormat>Panoramiczny</PresentationFormat>
  <Paragraphs>90</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Arial</vt:lpstr>
      <vt:lpstr>Calibri</vt:lpstr>
      <vt:lpstr>Calibri Light</vt:lpstr>
      <vt:lpstr>GPBSRL+Humnst777CnPL-Italic</vt:lpstr>
      <vt:lpstr>Motyw pakietu Office</vt:lpstr>
      <vt:lpstr>Równoważność płci</vt:lpstr>
      <vt:lpstr>Prezentacja programu PowerPoint</vt:lpstr>
      <vt:lpstr>Prezentacja programu PowerPoint</vt:lpstr>
      <vt:lpstr>Genetyczna determinacja płci</vt:lpstr>
      <vt:lpstr>Genetyczna determinacja płci Listwa płciowa Gonada bipotencjana</vt:lpstr>
      <vt:lpstr>Hanne Gaby Odiele</vt:lpstr>
      <vt:lpstr>Hanne Gabi Odiel</vt:lpstr>
      <vt:lpstr>Hormonalna determinacja płci</vt:lpstr>
      <vt:lpstr>Testosteron</vt:lpstr>
      <vt:lpstr>Estrogeny</vt:lpstr>
      <vt:lpstr>Otoczenie</vt:lpstr>
      <vt:lpstr>Zaburzenia rozwoju płci (ZRP)</vt:lpstr>
      <vt:lpstr>Zaburzenia rozwoju/różnicowania płci  vs  Gender sexual identity</vt:lpstr>
      <vt:lpstr>Epidemiologia i rodzaje ZRP</vt:lpstr>
      <vt:lpstr>Epidemiologia</vt:lpstr>
      <vt:lpstr>Aspekty somatyczne i psychologiczne</vt:lpstr>
      <vt:lpstr>Filozofia exterytorialna</vt:lpstr>
      <vt:lpstr>Płeć w teorii względności</vt:lpstr>
      <vt:lpstr>Tajemnicza nieoznaczoność kwantów </vt:lpstr>
      <vt:lpstr>Zespół Klinefeltera</vt:lpstr>
      <vt:lpstr>Zespół Klinefeltera</vt:lpstr>
      <vt:lpstr>Różnica płci </vt:lpstr>
      <vt:lpstr>Płci różne, fascynacja taka sama</vt:lpstr>
      <vt:lpstr>Splątani ciałami i na poziomie kwantów</vt:lpstr>
      <vt:lpstr>Prezentacja programu PowerPoint</vt:lpstr>
      <vt:lpstr>Cudowronki, rajskie ptaki i dobór płciowy Są równoważne w interesie potomstwa</vt:lpstr>
      <vt:lpstr>W sytuacji krytycznej</vt:lpstr>
      <vt:lpstr>Maskulinizm</vt:lpstr>
      <vt:lpstr>Równowaga płci</vt:lpstr>
      <vt:lpstr>Symbioza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Równowaga płci</dc:title>
  <dc:creator>Jacek Rudnicki</dc:creator>
  <cp:lastModifiedBy>Jacek Rudnicki</cp:lastModifiedBy>
  <cp:revision>33</cp:revision>
  <dcterms:created xsi:type="dcterms:W3CDTF">2020-12-16T08:11:28Z</dcterms:created>
  <dcterms:modified xsi:type="dcterms:W3CDTF">2021-11-15T08:19:27Z</dcterms:modified>
</cp:coreProperties>
</file>